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4" r:id="rId2"/>
    <p:sldId id="316" r:id="rId3"/>
    <p:sldId id="353" r:id="rId4"/>
    <p:sldId id="320" r:id="rId5"/>
    <p:sldId id="318" r:id="rId6"/>
    <p:sldId id="319" r:id="rId7"/>
    <p:sldId id="329" r:id="rId8"/>
    <p:sldId id="313" r:id="rId9"/>
    <p:sldId id="349" r:id="rId10"/>
    <p:sldId id="352" r:id="rId11"/>
    <p:sldId id="350" r:id="rId12"/>
    <p:sldId id="322" r:id="rId13"/>
    <p:sldId id="327" r:id="rId14"/>
    <p:sldId id="323" r:id="rId15"/>
    <p:sldId id="351" r:id="rId16"/>
    <p:sldId id="324" r:id="rId17"/>
    <p:sldId id="326" r:id="rId18"/>
    <p:sldId id="332" r:id="rId19"/>
    <p:sldId id="31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4700"/>
    <a:srgbClr val="00D500"/>
    <a:srgbClr val="02AE00"/>
    <a:srgbClr val="029C00"/>
    <a:srgbClr val="0080FF"/>
    <a:srgbClr val="EAEAEA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2" autoAdjust="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2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457AD4-1394-D544-BE72-BE757AF24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5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147F517-DC3E-0E45-A370-ABD39CB6F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Nieuwe</a:t>
            </a:r>
            <a:r>
              <a:rPr lang="nl-NL" baseline="0" dirty="0" smtClean="0"/>
              <a:t> ontwikkelingen in samenwerking met docenten, </a:t>
            </a:r>
            <a:r>
              <a:rPr lang="nl-NL" baseline="0" dirty="0" err="1" smtClean="0"/>
              <a:t>toa’s</a:t>
            </a:r>
            <a:r>
              <a:rPr lang="nl-NL" baseline="0" dirty="0" smtClean="0"/>
              <a:t> etc. Lesactiviteiten, nascholing en software.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8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3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 over activiteiten, opbouw</a:t>
            </a:r>
            <a:r>
              <a:rPr lang="nl-NL" baseline="0" dirty="0" smtClean="0"/>
              <a:t> en af met coach activiteit + resultaat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Oke</a:t>
            </a:r>
            <a:r>
              <a:rPr lang="nl-NL" dirty="0" smtClean="0"/>
              <a:t> Sander? </a:t>
            </a:r>
          </a:p>
          <a:p>
            <a:endParaRPr lang="nl-NL" dirty="0" smtClean="0"/>
          </a:p>
          <a:p>
            <a:r>
              <a:rPr lang="nl-NL" b="1" dirty="0" smtClean="0"/>
              <a:t>SH: </a:t>
            </a:r>
            <a:r>
              <a:rPr lang="nl-NL" b="1" dirty="0" err="1" smtClean="0"/>
              <a:t>Sure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2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Modelleren gecombineerd met animaties.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robotica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2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FC35-7B4E-C94C-9F8C-F24A442A7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54E1-1BC7-964D-9727-96E80623B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628775"/>
            <a:ext cx="2071687" cy="449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628775"/>
            <a:ext cx="6067425" cy="449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8E4B-1DBB-3843-B52B-EFF1FCDFB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8945-2DCC-804E-A5CA-BBD4ED1DD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918B-F073-8A4C-80CC-ED20A585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5401-4695-9047-8578-C0F22CE1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0D34-9D67-DD4B-BE38-FE37B5DE4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4D98-F3AB-CC46-9812-3F70F138E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527D-AA54-A84B-BE8C-EB2D49D2E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A789-531A-404B-9E7E-22F6D320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C17B-D4A5-9C42-A858-ACE4EF128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03E8D4-16AF-FD40-8281-1935CFC57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rel@cma-science.nl" TargetMode="External"/><Relationship Id="rId2" Type="http://schemas.openxmlformats.org/officeDocument/2006/relationships/hyperlink" Target="mailto:sander@cma-science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JTBdu9gJ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3100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err="1" smtClean="0">
                <a:solidFill>
                  <a:srgbClr val="FF6600"/>
                </a:solidFill>
                <a:cs typeface="+mj-cs"/>
              </a:rPr>
              <a:t>Werkgroep</a:t>
            </a:r>
            <a:r>
              <a:rPr lang="en-US" sz="3000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3000" dirty="0" err="1" smtClean="0">
                <a:solidFill>
                  <a:srgbClr val="FF6600"/>
                </a:solidFill>
                <a:cs typeface="+mj-cs"/>
              </a:rPr>
              <a:t>Natuurkunde</a:t>
            </a:r>
            <a:r>
              <a:rPr lang="en-US" sz="3000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3000" dirty="0" err="1" smtClean="0">
                <a:solidFill>
                  <a:srgbClr val="FF6600"/>
                </a:solidFill>
                <a:cs typeface="+mj-cs"/>
              </a:rPr>
              <a:t>Didactiek</a:t>
            </a:r>
            <a:r>
              <a:rPr lang="en-US" sz="3000" dirty="0" smtClean="0">
                <a:solidFill>
                  <a:srgbClr val="FF6600"/>
                </a:solidFill>
                <a:cs typeface="+mj-cs"/>
              </a:rPr>
              <a:t/>
            </a:r>
            <a:br>
              <a:rPr lang="en-US" sz="3000" dirty="0" smtClean="0">
                <a:solidFill>
                  <a:srgbClr val="FF6600"/>
                </a:solidFill>
                <a:cs typeface="+mj-cs"/>
              </a:rPr>
            </a:br>
            <a:r>
              <a:rPr lang="en-US" sz="3000" dirty="0" smtClean="0">
                <a:solidFill>
                  <a:srgbClr val="FF6600"/>
                </a:solidFill>
                <a:cs typeface="+mj-cs"/>
              </a:rPr>
              <a:t>12 </a:t>
            </a:r>
            <a:r>
              <a:rPr lang="en-US" sz="3000" dirty="0" err="1">
                <a:solidFill>
                  <a:srgbClr val="FF6600"/>
                </a:solidFill>
                <a:cs typeface="+mj-cs"/>
              </a:rPr>
              <a:t>d</a:t>
            </a:r>
            <a:r>
              <a:rPr lang="en-US" sz="3000" dirty="0" err="1" smtClean="0">
                <a:solidFill>
                  <a:srgbClr val="FF6600"/>
                </a:solidFill>
                <a:cs typeface="+mj-cs"/>
              </a:rPr>
              <a:t>ecember</a:t>
            </a:r>
            <a:r>
              <a:rPr lang="en-US" sz="3000" dirty="0" smtClean="0">
                <a:solidFill>
                  <a:srgbClr val="FF6600"/>
                </a:solidFill>
                <a:cs typeface="+mj-cs"/>
              </a:rPr>
              <a:t> 2015</a:t>
            </a:r>
            <a:br>
              <a:rPr lang="en-US" sz="3000" dirty="0" smtClean="0">
                <a:solidFill>
                  <a:srgbClr val="FF6600"/>
                </a:solidFill>
                <a:cs typeface="+mj-cs"/>
              </a:rPr>
            </a:br>
            <a:r>
              <a:rPr lang="en-US" sz="3000" dirty="0" smtClean="0">
                <a:solidFill>
                  <a:srgbClr val="FF6600"/>
                </a:solidFill>
                <a:cs typeface="+mj-cs"/>
              </a:rPr>
              <a:t/>
            </a:r>
            <a:br>
              <a:rPr lang="en-US" sz="3000" dirty="0" smtClean="0">
                <a:solidFill>
                  <a:srgbClr val="FF6600"/>
                </a:solidFill>
                <a:cs typeface="+mj-cs"/>
              </a:rPr>
            </a:br>
            <a:r>
              <a:rPr lang="en-US" sz="2800" dirty="0" smtClean="0">
                <a:solidFill>
                  <a:srgbClr val="FF6600"/>
                </a:solidFill>
                <a:cs typeface="+mj-cs"/>
              </a:rPr>
              <a:t>Sander Habets (</a:t>
            </a:r>
            <a:r>
              <a:rPr lang="en-US" sz="2800" dirty="0" smtClean="0">
                <a:solidFill>
                  <a:srgbClr val="FF6600"/>
                </a:solidFill>
                <a:cs typeface="+mj-cs"/>
                <a:hlinkClick r:id="rId2"/>
              </a:rPr>
              <a:t>sander@cma-science.nl</a:t>
            </a:r>
            <a:r>
              <a:rPr lang="en-US" sz="2800" dirty="0" smtClean="0">
                <a:solidFill>
                  <a:srgbClr val="FF6600"/>
                </a:solidFill>
                <a:cs typeface="+mj-cs"/>
              </a:rPr>
              <a:t>)</a:t>
            </a:r>
            <a:br>
              <a:rPr lang="en-US" sz="2800" dirty="0" smtClean="0">
                <a:solidFill>
                  <a:srgbClr val="FF6600"/>
                </a:solidFill>
                <a:cs typeface="+mj-cs"/>
              </a:rPr>
            </a:br>
            <a:r>
              <a:rPr lang="en-US" sz="2800" dirty="0" smtClean="0">
                <a:solidFill>
                  <a:srgbClr val="FF6600"/>
                </a:solidFill>
                <a:cs typeface="+mj-cs"/>
              </a:rPr>
              <a:t>Merel Collenteur (</a:t>
            </a:r>
            <a:r>
              <a:rPr lang="en-US" sz="2800" dirty="0" smtClean="0">
                <a:solidFill>
                  <a:srgbClr val="FF6600"/>
                </a:solidFill>
                <a:cs typeface="+mj-cs"/>
                <a:hlinkClick r:id="rId3"/>
              </a:rPr>
              <a:t>merel@cma-science.nl</a:t>
            </a:r>
            <a:r>
              <a:rPr lang="en-US" sz="2800" dirty="0" smtClean="0">
                <a:solidFill>
                  <a:srgbClr val="FF6600"/>
                </a:solidFill>
                <a:cs typeface="+mj-cs"/>
              </a:rPr>
              <a:t>) </a:t>
            </a:r>
            <a:endParaRPr lang="en-US" sz="2800" b="1" dirty="0" smtClean="0">
              <a:cs typeface="+mj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92150"/>
            <a:ext cx="9144000" cy="1873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2000" b="1" dirty="0">
                <a:solidFill>
                  <a:schemeClr val="bg1"/>
                </a:solidFill>
                <a:cs typeface="+mn-cs"/>
              </a:rPr>
            </a:b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0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0" y="90805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4800" b="1" dirty="0" smtClean="0">
                <a:solidFill>
                  <a:schemeClr val="bg1"/>
                </a:solidFill>
              </a:rPr>
              <a:t>Lesmateriaal </a:t>
            </a:r>
            <a:br>
              <a:rPr lang="nl-NL" sz="4800" b="1" dirty="0" smtClean="0">
                <a:solidFill>
                  <a:schemeClr val="bg1"/>
                </a:solidFill>
              </a:rPr>
            </a:br>
            <a:r>
              <a:rPr lang="nl-NL" sz="4800" b="1" dirty="0" smtClean="0">
                <a:solidFill>
                  <a:schemeClr val="bg1"/>
                </a:solidFill>
              </a:rPr>
              <a:t>in Coach 7</a:t>
            </a:r>
          </a:p>
        </p:txBody>
      </p:sp>
      <p:pic>
        <p:nvPicPr>
          <p:cNvPr id="9" name="Picture 7" descr="CMA-logo-400x400-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8542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www.cma-science.nl</a:t>
            </a:r>
            <a:endParaRPr lang="en-US"/>
          </a:p>
        </p:txBody>
      </p:sp>
      <p:pic>
        <p:nvPicPr>
          <p:cNvPr id="3074" name="Picture 2" descr="http://coffeeforthebrain.com/wp-content/uploads/2014/06/Screen-Shot-2014-06-11-at-7.37.56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32656"/>
            <a:ext cx="918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www.cma-science.nl</a:t>
            </a:r>
            <a:endParaRPr lang="en-US"/>
          </a:p>
        </p:txBody>
      </p:sp>
      <p:pic>
        <p:nvPicPr>
          <p:cNvPr id="1026" name="Picture 2" descr="C:\Users\m.collenteur\AppData\Local\Microsoft\Windows\Temporary Internet Files\Content.Outlook\HB8BND4T\IMG_123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1010"/>
            <a:ext cx="7808416" cy="5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Coach </a:t>
            </a:r>
            <a:r>
              <a:rPr lang="nl-NL" dirty="0" smtClean="0">
                <a:solidFill>
                  <a:srgbClr val="FF0000"/>
                </a:solidFill>
              </a:rPr>
              <a:t>7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nl-NL" sz="2400" dirty="0" smtClean="0"/>
              <a:t>Tipje van de sluier</a:t>
            </a: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/>
          <a:stretch/>
        </p:blipFill>
        <p:spPr bwMode="auto">
          <a:xfrm>
            <a:off x="216024" y="2277073"/>
            <a:ext cx="8964488" cy="465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1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Coach 7: praktisch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nl-NL" sz="2400" dirty="0" smtClean="0"/>
              <a:t>Coach 7 is beschikbaar vanaf 1 jan 2016 op PC &amp; Mac. </a:t>
            </a:r>
          </a:p>
          <a:p>
            <a:pPr marL="0" indent="0">
              <a:buFontTx/>
              <a:buNone/>
              <a:defRPr/>
            </a:pPr>
            <a:endParaRPr lang="nl-NL" sz="2400" dirty="0"/>
          </a:p>
          <a:p>
            <a:pPr marL="0" indent="0">
              <a:buFontTx/>
              <a:buNone/>
              <a:defRPr/>
            </a:pPr>
            <a:r>
              <a:rPr lang="nl-NL" sz="2400" dirty="0" smtClean="0"/>
              <a:t>In het voorjaar 2016 Coach 7 voor tablets (Android &amp; iPad). </a:t>
            </a:r>
          </a:p>
          <a:p>
            <a:pPr marL="0" indent="0">
              <a:buFontTx/>
              <a:buNone/>
              <a:defRPr/>
            </a:pPr>
            <a:endParaRPr lang="nl-NL" sz="2800" dirty="0"/>
          </a:p>
          <a:p>
            <a:pPr marL="0" indent="0">
              <a:buFontTx/>
              <a:buNone/>
              <a:defRPr/>
            </a:pPr>
            <a:endParaRPr lang="nl-NL" sz="2800" dirty="0" smtClean="0"/>
          </a:p>
          <a:p>
            <a:pPr marL="0" indent="0">
              <a:buFontTx/>
              <a:buNone/>
              <a:defRPr/>
            </a:pPr>
            <a:endParaRPr lang="nl-NL" sz="2800" dirty="0"/>
          </a:p>
          <a:p>
            <a:pPr marL="0" indent="0">
              <a:buFontTx/>
              <a:buNone/>
              <a:defRPr/>
            </a:pPr>
            <a:endParaRPr lang="nl-NL" sz="2800" dirty="0" smtClean="0"/>
          </a:p>
          <a:p>
            <a:pPr marL="0" indent="0">
              <a:buFontTx/>
              <a:buNone/>
              <a:defRPr/>
            </a:pPr>
            <a:endParaRPr lang="nl-NL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27665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Coach 7: licentiemodel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 smtClean="0"/>
              <a:t>Jaarlicentie per schooljaar</a:t>
            </a:r>
          </a:p>
          <a:p>
            <a:pPr>
              <a:defRPr/>
            </a:pPr>
            <a:r>
              <a:rPr lang="nl-NL" sz="2400" dirty="0" smtClean="0"/>
              <a:t>Installatie én gebruik: onbeperkt op school én thuis op apparaten van school, docenten en leerlingen. </a:t>
            </a:r>
          </a:p>
          <a:p>
            <a:pPr>
              <a:defRPr/>
            </a:pPr>
            <a:r>
              <a:rPr lang="nl-NL" sz="2400" dirty="0" smtClean="0"/>
              <a:t>Alle functionaliteiten Coach beschikbaar voor leerlingen. </a:t>
            </a:r>
          </a:p>
          <a:p>
            <a:pPr marL="0" indent="0">
              <a:buFontTx/>
              <a:buNone/>
              <a:defRPr/>
            </a:pPr>
            <a:endParaRPr lang="nl-NL" sz="2800" dirty="0"/>
          </a:p>
          <a:p>
            <a:pPr marL="0" indent="0">
              <a:buFontTx/>
              <a:buNone/>
              <a:defRPr/>
            </a:pPr>
            <a:endParaRPr lang="nl-NL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11713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Coach 7: licentiemodel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nl-NL" sz="2800" dirty="0"/>
          </a:p>
          <a:p>
            <a:pPr marL="0" indent="0">
              <a:buFontTx/>
              <a:buNone/>
              <a:defRPr/>
            </a:pPr>
            <a:endParaRPr lang="nl-NL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60378"/>
              </p:ext>
            </p:extLst>
          </p:nvPr>
        </p:nvGraphicFramePr>
        <p:xfrm>
          <a:off x="251520" y="1412775"/>
          <a:ext cx="8892481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675"/>
                <a:gridCol w="1641873"/>
                <a:gridCol w="1172060"/>
                <a:gridCol w="1641377"/>
                <a:gridCol w="1778496"/>
              </a:tblGrid>
              <a:tr h="1466830">
                <a:tc>
                  <a:txBody>
                    <a:bodyPr/>
                    <a:lstStyle/>
                    <a:p>
                      <a:r>
                        <a:rPr lang="nl-NL" dirty="0" smtClean="0"/>
                        <a:t>Licentie/platform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PC (Windows</a:t>
                      </a:r>
                      <a:r>
                        <a:rPr lang="nl-NL" baseline="0" dirty="0" smtClean="0"/>
                        <a:t> / OS)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Laptops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Tablets (iOS/ Android)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Kosten (1000-1500 </a:t>
                      </a:r>
                      <a:r>
                        <a:rPr lang="nl-NL" dirty="0" err="1" smtClean="0"/>
                        <a:t>lln</a:t>
                      </a:r>
                      <a:r>
                        <a:rPr lang="nl-NL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1466830">
                <a:tc>
                  <a:txBody>
                    <a:bodyPr/>
                    <a:lstStyle/>
                    <a:p>
                      <a:r>
                        <a:rPr lang="nl-NL" dirty="0" smtClean="0"/>
                        <a:t>BASIS: Coach</a:t>
                      </a:r>
                      <a:r>
                        <a:rPr lang="nl-NL" baseline="0" dirty="0" smtClean="0"/>
                        <a:t> 7 licentie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300 euro/jaar</a:t>
                      </a:r>
                      <a:endParaRPr lang="en-US" dirty="0"/>
                    </a:p>
                  </a:txBody>
                  <a:tcPr/>
                </a:tc>
              </a:tr>
              <a:tr h="1026781">
                <a:tc>
                  <a:txBody>
                    <a:bodyPr/>
                    <a:lstStyle/>
                    <a:p>
                      <a:r>
                        <a:rPr lang="nl-NL" dirty="0" smtClean="0"/>
                        <a:t>UITGEBREID:</a:t>
                      </a:r>
                      <a:r>
                        <a:rPr lang="nl-NL" baseline="0" dirty="0" smtClean="0"/>
                        <a:t> Coach 7 licentie BYOD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375 euro/jaar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5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Coach 7: toekomst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Voorjaar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Coach 7 voor tablets beschikbaar.</a:t>
            </a:r>
          </a:p>
          <a:p>
            <a:r>
              <a:rPr lang="nl-NL" sz="2400" dirty="0" smtClean="0"/>
              <a:t>Draadloze interface, om meten met tablet mogelijk te maken. </a:t>
            </a:r>
          </a:p>
          <a:p>
            <a:r>
              <a:rPr lang="nl-NL" sz="2400" dirty="0" smtClean="0"/>
              <a:t>Uitbreiden database lesactiviteiten.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Voordelen op een rijtje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NL" sz="2400" dirty="0" smtClean="0"/>
              <a:t>Beschikbaar op Windows/OS/Android/iOS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400" dirty="0" smtClean="0"/>
              <a:t>Software is intuïtiever.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400" dirty="0" smtClean="0"/>
              <a:t>Grafieken maken snel &amp; gemakkelijk.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400" dirty="0" smtClean="0"/>
              <a:t>Meerdere metingen actief en bewerkbaar.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400" dirty="0" smtClean="0"/>
              <a:t>Modelleeromgeving verbeterd.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400" dirty="0" smtClean="0"/>
              <a:t>Sensoren en panelen worden direct herkend.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400" dirty="0" smtClean="0"/>
              <a:t>Mogelijk om draadloos te meten.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400" b="1" dirty="0" smtClean="0"/>
              <a:t>Toegang tot veel lesactiviteiten.</a:t>
            </a:r>
          </a:p>
          <a:p>
            <a:pPr marL="0" indent="0">
              <a:buNone/>
              <a:defRPr/>
            </a:pPr>
            <a:endParaRPr lang="en-US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810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Dank!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Vragen</a:t>
            </a:r>
            <a:r>
              <a:rPr lang="nl-NL" sz="2400" dirty="0" smtClean="0"/>
              <a:t>?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Er is nu </a:t>
            </a:r>
            <a:r>
              <a:rPr lang="nl-NL" sz="2400" dirty="0" smtClean="0"/>
              <a:t>gelegenheid </a:t>
            </a:r>
            <a:r>
              <a:rPr lang="nl-NL" sz="2400" dirty="0"/>
              <a:t>om </a:t>
            </a:r>
            <a:r>
              <a:rPr lang="nl-NL" sz="2400" dirty="0" smtClean="0"/>
              <a:t>Coach 7 te bekijken en producten te bekijken. </a:t>
            </a:r>
          </a:p>
          <a:p>
            <a:r>
              <a:rPr lang="nl-NL" sz="2400" dirty="0" smtClean="0"/>
              <a:t>Ook hebben we een aantal proefopstellingen opgebouwd:</a:t>
            </a:r>
          </a:p>
          <a:p>
            <a:pPr lvl="1"/>
            <a:r>
              <a:rPr lang="nl-NL" sz="2000" dirty="0" smtClean="0"/>
              <a:t>Resonantie</a:t>
            </a:r>
          </a:p>
          <a:p>
            <a:pPr lvl="1"/>
            <a:r>
              <a:rPr lang="nl-NL" sz="2000" dirty="0" smtClean="0"/>
              <a:t>Wet van Boyle</a:t>
            </a:r>
          </a:p>
          <a:p>
            <a:pPr lvl="1"/>
            <a:r>
              <a:rPr lang="nl-NL" sz="2000" dirty="0" smtClean="0"/>
              <a:t>FLIR (IR-camera)</a:t>
            </a:r>
          </a:p>
          <a:p>
            <a:pPr lvl="1"/>
            <a:r>
              <a:rPr lang="nl-NL" sz="2000" dirty="0" smtClean="0"/>
              <a:t>Modelleren</a:t>
            </a:r>
          </a:p>
          <a:p>
            <a:pPr lvl="1"/>
            <a:r>
              <a:rPr lang="nl-NL" sz="2000" dirty="0" smtClean="0"/>
              <a:t>Inductie</a:t>
            </a:r>
          </a:p>
          <a:p>
            <a:pPr lvl="1"/>
            <a:r>
              <a:rPr lang="nl-NL" sz="2000" dirty="0" err="1" smtClean="0"/>
              <a:t>Elektriciteitsset</a:t>
            </a:r>
            <a:r>
              <a:rPr lang="nl-NL" sz="2000" dirty="0" smtClean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6953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2000" b="1" dirty="0">
                <a:solidFill>
                  <a:schemeClr val="bg1"/>
                </a:solidFill>
                <a:cs typeface="+mn-cs"/>
              </a:rPr>
            </a:b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0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57338"/>
            <a:ext cx="914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479" y="4725144"/>
            <a:ext cx="3744416" cy="69182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www.cma-science.nl</a:t>
            </a:r>
            <a:endParaRPr lang="en-US" dirty="0"/>
          </a:p>
        </p:txBody>
      </p:sp>
      <p:pic>
        <p:nvPicPr>
          <p:cNvPr id="8" name="Picture 7" descr="CMA-logo-400x400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Dicht op het onderwijs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nl-NL" sz="2400" i="1" dirty="0" smtClean="0"/>
              <a:t>I </a:t>
            </a:r>
            <a:r>
              <a:rPr lang="nl-NL" sz="2400" i="1" dirty="0" err="1" smtClean="0"/>
              <a:t>fear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the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day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that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technology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will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surpass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our</a:t>
            </a:r>
            <a:r>
              <a:rPr lang="nl-NL" sz="2400" i="1" dirty="0" smtClean="0"/>
              <a:t> human </a:t>
            </a:r>
            <a:r>
              <a:rPr lang="nl-NL" sz="2400" i="1" dirty="0" err="1" smtClean="0"/>
              <a:t>interaction</a:t>
            </a:r>
            <a:r>
              <a:rPr lang="nl-NL" sz="2400" i="1" dirty="0" smtClean="0"/>
              <a:t>, </a:t>
            </a:r>
            <a:r>
              <a:rPr lang="nl-NL" sz="2400" i="1" dirty="0" err="1" smtClean="0"/>
              <a:t>the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world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will</a:t>
            </a:r>
            <a:r>
              <a:rPr lang="nl-NL" sz="2400" i="1" dirty="0" smtClean="0"/>
              <a:t> have a </a:t>
            </a:r>
            <a:r>
              <a:rPr lang="nl-NL" sz="2400" i="1" dirty="0" err="1" smtClean="0"/>
              <a:t>generation</a:t>
            </a:r>
            <a:r>
              <a:rPr lang="nl-NL" sz="2400" i="1" dirty="0" smtClean="0"/>
              <a:t> of </a:t>
            </a:r>
            <a:r>
              <a:rPr lang="nl-NL" sz="2400" i="1" dirty="0" err="1" smtClean="0"/>
              <a:t>idiots</a:t>
            </a:r>
            <a:r>
              <a:rPr lang="nl-NL" sz="2400" i="1" dirty="0"/>
              <a:t> </a:t>
            </a:r>
            <a:r>
              <a:rPr lang="nl-NL" sz="2400" i="1" dirty="0" smtClean="0"/>
              <a:t>– Albert Einstein</a:t>
            </a:r>
          </a:p>
          <a:p>
            <a:pPr marL="0" indent="0">
              <a:buFontTx/>
              <a:buNone/>
              <a:defRPr/>
            </a:pPr>
            <a:endParaRPr lang="nl-NL" sz="2400" i="1" dirty="0"/>
          </a:p>
          <a:p>
            <a:pPr marL="0" indent="0">
              <a:buFontTx/>
              <a:buNone/>
              <a:defRPr/>
            </a:pPr>
            <a:endParaRPr lang="nl-NL" sz="2400" b="1" dirty="0" smtClean="0"/>
          </a:p>
          <a:p>
            <a:pPr marL="0" indent="0">
              <a:buNone/>
              <a:defRPr/>
            </a:pPr>
            <a:r>
              <a:rPr lang="nl-NL" sz="2400" b="1" dirty="0" smtClean="0"/>
              <a:t>Nascholing</a:t>
            </a:r>
          </a:p>
          <a:p>
            <a:pPr marL="0" indent="0">
              <a:buNone/>
              <a:defRPr/>
            </a:pPr>
            <a:r>
              <a:rPr lang="nl-NL" sz="2400" b="1" dirty="0" smtClean="0"/>
              <a:t>Lesactiviteiten</a:t>
            </a:r>
            <a:r>
              <a:rPr lang="nl-NL" sz="2400" dirty="0" smtClean="0"/>
              <a:t>	</a:t>
            </a: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4098" name="Picture 2" descr="C:\Users\m.collenteur\AppData\Local\Microsoft\Windows\Temporary Internet Files\Content.Outlook\HB8BND4T\Coach7PresentatieC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370"/>
            <a:ext cx="7812360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Lesactiviteiten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5" y="1196752"/>
            <a:ext cx="50006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6484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62" y="2002313"/>
            <a:ext cx="66484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8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Luchtdrukraket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 smtClean="0"/>
              <a:t>Ontwerp en bouw een luchtdrukraket.</a:t>
            </a:r>
          </a:p>
          <a:p>
            <a:pPr>
              <a:defRPr/>
            </a:pPr>
            <a:r>
              <a:rPr lang="nl-NL" sz="2400" dirty="0" smtClean="0">
                <a:hlinkClick r:id="rId3"/>
              </a:rPr>
              <a:t>Lancering</a:t>
            </a:r>
            <a:r>
              <a:rPr lang="nl-NL" sz="2400" dirty="0" smtClean="0"/>
              <a:t> en opname met hogesnelheidscamera. </a:t>
            </a:r>
          </a:p>
          <a:p>
            <a:pPr>
              <a:defRPr/>
            </a:pPr>
            <a:r>
              <a:rPr lang="nl-NL" sz="2400" dirty="0" smtClean="0"/>
              <a:t>Analyse van een raketvlucht</a:t>
            </a:r>
          </a:p>
          <a:p>
            <a:pPr>
              <a:defRPr/>
            </a:pPr>
            <a:r>
              <a:rPr lang="nl-NL" sz="2400" dirty="0" smtClean="0"/>
              <a:t>Modelleren raketvlucht</a:t>
            </a:r>
            <a:endParaRPr lang="nl-NL" sz="2400" dirty="0"/>
          </a:p>
          <a:p>
            <a:pPr>
              <a:defRPr/>
            </a:pPr>
            <a:endParaRPr lang="nl-NL" sz="2400" dirty="0" smtClean="0"/>
          </a:p>
          <a:p>
            <a:pPr>
              <a:defRPr/>
            </a:pPr>
            <a:endParaRPr lang="nl-NL" sz="2400" dirty="0" smtClean="0"/>
          </a:p>
          <a:p>
            <a:pPr marL="0" indent="0">
              <a:buFontTx/>
              <a:buNone/>
              <a:defRPr/>
            </a:pPr>
            <a:endParaRPr lang="nl-NL" sz="2800" dirty="0"/>
          </a:p>
          <a:p>
            <a:pPr marL="0" indent="0">
              <a:buFontTx/>
              <a:buNone/>
              <a:defRPr/>
            </a:pPr>
            <a:endParaRPr lang="nl-NL" sz="2800" dirty="0" smtClean="0"/>
          </a:p>
          <a:p>
            <a:pPr marL="0" indent="0">
              <a:buFontTx/>
              <a:buNone/>
              <a:defRPr/>
            </a:pPr>
            <a:endParaRPr lang="nl-NL" sz="2800" dirty="0" smtClean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34" y="1789748"/>
            <a:ext cx="6756835" cy="510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2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Kristalviolet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 smtClean="0"/>
              <a:t>Reactievergelijking waarbij kristalviolet (paars) kleurloos wordt na toevoeging van natronloog. </a:t>
            </a:r>
          </a:p>
          <a:p>
            <a:pPr>
              <a:defRPr/>
            </a:pPr>
            <a:r>
              <a:rPr lang="nl-NL" sz="2400" dirty="0" smtClean="0"/>
              <a:t>Meting met kristalviolet uitvoeren</a:t>
            </a:r>
          </a:p>
          <a:p>
            <a:pPr>
              <a:defRPr/>
            </a:pPr>
            <a:r>
              <a:rPr lang="nl-NL" sz="2400" dirty="0" smtClean="0"/>
              <a:t>Model vergelijken met echte meting</a:t>
            </a:r>
          </a:p>
          <a:p>
            <a:pPr marL="0" indent="0">
              <a:buFontTx/>
              <a:buNone/>
              <a:defRPr/>
            </a:pPr>
            <a:endParaRPr lang="nl-NL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" y="4609331"/>
            <a:ext cx="6419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11" y="3573016"/>
            <a:ext cx="3578242" cy="239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Vergisting suikers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 smtClean="0"/>
              <a:t>Anaerobe verbranding zichtbaar maken</a:t>
            </a:r>
          </a:p>
          <a:p>
            <a:pPr>
              <a:defRPr/>
            </a:pPr>
            <a:r>
              <a:rPr lang="nl-NL" sz="2400" dirty="0" smtClean="0"/>
              <a:t>Productie CO</a:t>
            </a:r>
            <a:r>
              <a:rPr lang="nl-NL" sz="1800" dirty="0" smtClean="0"/>
              <a:t>2</a:t>
            </a:r>
            <a:r>
              <a:rPr lang="nl-NL" sz="2400" dirty="0" smtClean="0"/>
              <a:t> meten met gasdruk sensor</a:t>
            </a:r>
          </a:p>
          <a:p>
            <a:pPr>
              <a:defRPr/>
            </a:pPr>
            <a:r>
              <a:rPr lang="nl-NL" sz="2400" dirty="0" smtClean="0"/>
              <a:t>Onderzoek naar vergisting bij verschillende temperaturen of type suikers. </a:t>
            </a:r>
          </a:p>
          <a:p>
            <a:pPr>
              <a:defRPr/>
            </a:pPr>
            <a:r>
              <a:rPr lang="nl-NL" sz="2400" dirty="0" smtClean="0"/>
              <a:t>Eventueel uitbreiden met model. </a:t>
            </a: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99700"/>
            <a:ext cx="3334901" cy="20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0168"/>
            <a:ext cx="3322340" cy="24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2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Steeds meer modelleren…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 smtClean="0"/>
              <a:t>Modelleren in eindtermen </a:t>
            </a:r>
            <a:r>
              <a:rPr lang="nl-NL" sz="2400" b="1" dirty="0" err="1" smtClean="0"/>
              <a:t>BiNaSk</a:t>
            </a:r>
            <a:r>
              <a:rPr lang="nl-NL" sz="2400" b="1" dirty="0" smtClean="0"/>
              <a:t> vakken!</a:t>
            </a:r>
          </a:p>
          <a:p>
            <a:pPr marL="0" indent="0">
              <a:buNone/>
            </a:pPr>
            <a:endParaRPr lang="nl-NL" sz="2400" b="1" dirty="0" smtClean="0"/>
          </a:p>
          <a:p>
            <a:r>
              <a:rPr lang="nl-NL" sz="2400" dirty="0" smtClean="0"/>
              <a:t>Belangrijke vaardigheid voor leerlingen. Dus ook voor docenten/</a:t>
            </a:r>
            <a:r>
              <a:rPr lang="nl-NL" sz="2400" dirty="0" err="1" smtClean="0"/>
              <a:t>TOA’s</a:t>
            </a:r>
            <a:r>
              <a:rPr lang="nl-NL" sz="2400" dirty="0" smtClean="0"/>
              <a:t>!</a:t>
            </a:r>
          </a:p>
          <a:p>
            <a:r>
              <a:rPr lang="nl-NL" sz="2400" dirty="0" smtClean="0"/>
              <a:t>Op </a:t>
            </a:r>
            <a:r>
              <a:rPr lang="nl-NL" sz="2400" dirty="0"/>
              <a:t>detailniveau verschijnselen leren kennen. </a:t>
            </a:r>
            <a:endParaRPr lang="nl-NL" sz="2400" dirty="0" smtClean="0"/>
          </a:p>
          <a:p>
            <a:r>
              <a:rPr lang="nl-NL" sz="2400" dirty="0" smtClean="0"/>
              <a:t>Simuleren van verandering in het model.</a:t>
            </a:r>
            <a:endParaRPr lang="nl-NL" sz="2400" dirty="0"/>
          </a:p>
          <a:p>
            <a:r>
              <a:rPr lang="nl-NL" sz="2400" dirty="0" smtClean="0"/>
              <a:t>Vgl</a:t>
            </a:r>
            <a:r>
              <a:rPr lang="nl-NL" sz="2400" dirty="0"/>
              <a:t>. werkwijze van wetenschappers, industrieel ontwikkelaars, vormgevers, enz. 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Binnen Coach is er de mogelijkheid om te modelleren. </a:t>
            </a:r>
            <a:endParaRPr lang="nl-NL" sz="24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3283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Nascholing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 smtClean="0"/>
              <a:t>Cursussen </a:t>
            </a:r>
          </a:p>
          <a:p>
            <a:pPr lvl="1">
              <a:defRPr/>
            </a:pPr>
            <a:r>
              <a:rPr lang="nl-NL" sz="2400" dirty="0" smtClean="0"/>
              <a:t>Werken met Coach</a:t>
            </a:r>
          </a:p>
          <a:p>
            <a:pPr lvl="2">
              <a:defRPr/>
            </a:pPr>
            <a:r>
              <a:rPr lang="nl-NL" sz="2000" dirty="0" smtClean="0"/>
              <a:t>Basiscursus</a:t>
            </a:r>
          </a:p>
          <a:p>
            <a:pPr lvl="2">
              <a:defRPr/>
            </a:pPr>
            <a:r>
              <a:rPr lang="nl-NL" sz="2000" dirty="0" smtClean="0"/>
              <a:t>Verdiepingscursus voor uw vakgebied</a:t>
            </a:r>
          </a:p>
          <a:p>
            <a:pPr lvl="1">
              <a:defRPr/>
            </a:pPr>
            <a:r>
              <a:rPr lang="nl-NL" sz="2400" dirty="0" smtClean="0"/>
              <a:t>Modelleren in Coach</a:t>
            </a:r>
          </a:p>
          <a:p>
            <a:pPr lvl="1">
              <a:defRPr/>
            </a:pPr>
            <a:r>
              <a:rPr lang="nl-NL" sz="2400" dirty="0" smtClean="0"/>
              <a:t>Robotica: LEGO EV3</a:t>
            </a:r>
          </a:p>
          <a:p>
            <a:pPr marL="457200" lvl="1" indent="0">
              <a:buNone/>
              <a:defRPr/>
            </a:pPr>
            <a:endParaRPr lang="nl-NL" sz="2400" dirty="0" smtClean="0"/>
          </a:p>
          <a:p>
            <a:pPr>
              <a:defRPr/>
            </a:pPr>
            <a:r>
              <a:rPr lang="nl-NL" sz="2400" dirty="0" smtClean="0"/>
              <a:t>Maatwerk bij u op school </a:t>
            </a:r>
          </a:p>
          <a:p>
            <a:pPr lvl="1">
              <a:defRPr/>
            </a:pPr>
            <a:r>
              <a:rPr lang="nl-NL" sz="2400" dirty="0" smtClean="0"/>
              <a:t>Inhoud gebaseerd op uw leervraag, beta-breed. </a:t>
            </a:r>
          </a:p>
          <a:p>
            <a:pPr lvl="2">
              <a:defRPr/>
            </a:pPr>
            <a:r>
              <a:rPr lang="nl-NL" sz="2000" dirty="0" smtClean="0"/>
              <a:t>Bv. modelleren in de </a:t>
            </a:r>
            <a:r>
              <a:rPr lang="nl-NL" sz="2000" dirty="0" err="1" smtClean="0"/>
              <a:t>beta</a:t>
            </a:r>
            <a:r>
              <a:rPr lang="nl-NL" sz="2000" dirty="0" smtClean="0"/>
              <a:t>-vakken</a:t>
            </a:r>
          </a:p>
          <a:p>
            <a:pPr lvl="2">
              <a:defRPr/>
            </a:pPr>
            <a:r>
              <a:rPr lang="nl-NL" sz="2000" dirty="0"/>
              <a:t>G</a:t>
            </a:r>
            <a:r>
              <a:rPr lang="nl-NL" sz="2000" dirty="0" smtClean="0"/>
              <a:t>ebruik Coach</a:t>
            </a:r>
          </a:p>
          <a:p>
            <a:pPr lvl="2">
              <a:defRPr/>
            </a:pPr>
            <a:r>
              <a:rPr lang="nl-NL" sz="2000" dirty="0"/>
              <a:t>I</a:t>
            </a:r>
            <a:r>
              <a:rPr lang="nl-NL" sz="2000" dirty="0" smtClean="0"/>
              <a:t>mplementatie ICT-practica in curriculum. </a:t>
            </a:r>
            <a:endParaRPr lang="en-US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2375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Andere ontwikkelingen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 smtClean="0"/>
              <a:t>Steeds meer scholen stappen over op laptops of tablets. </a:t>
            </a:r>
          </a:p>
          <a:p>
            <a:pPr>
              <a:defRPr/>
            </a:pPr>
            <a:r>
              <a:rPr lang="nl-NL" sz="2400" dirty="0" smtClean="0"/>
              <a:t>Scholen voeren BYOD (</a:t>
            </a:r>
            <a:r>
              <a:rPr lang="nl-NL" sz="2400" dirty="0" err="1" smtClean="0"/>
              <a:t>bring</a:t>
            </a:r>
            <a:r>
              <a:rPr lang="nl-NL" sz="2400" dirty="0" smtClean="0"/>
              <a:t> </a:t>
            </a:r>
            <a:r>
              <a:rPr lang="nl-NL" sz="2400" dirty="0" err="1" smtClean="0"/>
              <a:t>your</a:t>
            </a:r>
            <a:r>
              <a:rPr lang="nl-NL" sz="2400" dirty="0" smtClean="0"/>
              <a:t> </a:t>
            </a:r>
            <a:r>
              <a:rPr lang="nl-NL" sz="2400" dirty="0" err="1" smtClean="0"/>
              <a:t>own</a:t>
            </a:r>
            <a:r>
              <a:rPr lang="nl-NL" sz="2400" dirty="0" smtClean="0"/>
              <a:t> device) in</a:t>
            </a:r>
          </a:p>
          <a:p>
            <a:pPr>
              <a:defRPr/>
            </a:pPr>
            <a:endParaRPr lang="nl-NL" sz="2800" dirty="0"/>
          </a:p>
          <a:p>
            <a:pPr>
              <a:defRPr/>
            </a:pPr>
            <a:endParaRPr lang="en-US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5"/>
          <a:stretch/>
        </p:blipFill>
        <p:spPr bwMode="auto">
          <a:xfrm>
            <a:off x="-157356" y="3479874"/>
            <a:ext cx="9525000" cy="33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EAEAEA"/>
      </a:lt1>
      <a:dk2>
        <a:srgbClr val="FF6600"/>
      </a:dk2>
      <a:lt2>
        <a:srgbClr val="808080"/>
      </a:lt2>
      <a:accent1>
        <a:srgbClr val="FF6600"/>
      </a:accent1>
      <a:accent2>
        <a:srgbClr val="333399"/>
      </a:accent2>
      <a:accent3>
        <a:srgbClr val="F3F3F3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DDDDD"/>
        </a:lt1>
        <a:dk2>
          <a:srgbClr val="FF9933"/>
        </a:dk2>
        <a:lt2>
          <a:srgbClr val="808080"/>
        </a:lt2>
        <a:accent1>
          <a:srgbClr val="ECAD3C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4D3A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DDDDDD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EAEAEA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F3F3F3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2246</TotalTime>
  <Words>515</Words>
  <Application>Microsoft Office PowerPoint</Application>
  <PresentationFormat>On-screen Show (4:3)</PresentationFormat>
  <Paragraphs>148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Werkgroep Natuurkunde Didactiek 12 december 2015  Sander Habets (sander@cma-science.nl) Merel Collenteur (merel@cma-science.nl) </vt:lpstr>
      <vt:lpstr>Dicht op het onderwijs</vt:lpstr>
      <vt:lpstr>Lesactiviteiten</vt:lpstr>
      <vt:lpstr>Luchtdrukraket</vt:lpstr>
      <vt:lpstr>Kristalviolet</vt:lpstr>
      <vt:lpstr>Vergisting suikers</vt:lpstr>
      <vt:lpstr>Steeds meer modelleren…</vt:lpstr>
      <vt:lpstr>Nascholing </vt:lpstr>
      <vt:lpstr>Andere ontwikkelingen</vt:lpstr>
      <vt:lpstr>PowerPoint Presentation</vt:lpstr>
      <vt:lpstr>PowerPoint Presentation</vt:lpstr>
      <vt:lpstr>Coach 7 </vt:lpstr>
      <vt:lpstr>Coach 7: praktisch </vt:lpstr>
      <vt:lpstr>Coach 7: licentiemodel </vt:lpstr>
      <vt:lpstr>Coach 7: licentiemodel </vt:lpstr>
      <vt:lpstr>Coach 7: toekomst</vt:lpstr>
      <vt:lpstr>Voordelen op een rijtje</vt:lpstr>
      <vt:lpstr>Dank!</vt:lpstr>
      <vt:lpstr>PowerPoint Presentation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products</dc:title>
  <dc:creator>miodus</dc:creator>
  <cp:lastModifiedBy>Merel Collenteur</cp:lastModifiedBy>
  <cp:revision>247</cp:revision>
  <dcterms:created xsi:type="dcterms:W3CDTF">2009-02-19T13:45:19Z</dcterms:created>
  <dcterms:modified xsi:type="dcterms:W3CDTF">2015-12-15T11:08:18Z</dcterms:modified>
</cp:coreProperties>
</file>